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2" r:id="rId6"/>
    <p:sldId id="257" r:id="rId7"/>
    <p:sldId id="287" r:id="rId8"/>
    <p:sldId id="288" r:id="rId9"/>
    <p:sldId id="289" r:id="rId10"/>
    <p:sldId id="292" r:id="rId11"/>
    <p:sldId id="290" r:id="rId12"/>
    <p:sldId id="293" r:id="rId13"/>
    <p:sldId id="299" r:id="rId14"/>
    <p:sldId id="302" r:id="rId15"/>
    <p:sldId id="303" r:id="rId16"/>
    <p:sldId id="296" r:id="rId17"/>
    <p:sldId id="291" r:id="rId18"/>
    <p:sldId id="298" r:id="rId19"/>
    <p:sldId id="300" r:id="rId20"/>
    <p:sldId id="286" r:id="rId21"/>
    <p:sldId id="295" r:id="rId22"/>
    <p:sldId id="294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2D5B-3451-4E28-81C2-F9E14D9F2973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9852-1C02-41E1-BFA2-B66AD8A8906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84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BA57-B08D-41CA-949F-24D428D94BDD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06F24-325D-4796-B707-8E6112567E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0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8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Materiaal ter verduidelijking:</a:t>
            </a:r>
            <a:r>
              <a:rPr lang="nl-NL" baseline="0" dirty="0"/>
              <a:t> woordcluster A3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735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60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Materiaal ter verduidelijking: kaartjes getallenlijn,</a:t>
            </a:r>
            <a:r>
              <a:rPr lang="nl-NL" baseline="0" dirty="0"/>
              <a:t> kralenstang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0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37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453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31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828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99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88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3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6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Materiaal ter verduidelijking:  -Grote</a:t>
            </a:r>
            <a:r>
              <a:rPr lang="nl-NL" baseline="0" dirty="0"/>
              <a:t> klok, digitale klok, kleine klokjes.</a:t>
            </a:r>
            <a:br>
              <a:rPr lang="nl-NL" baseline="0" dirty="0"/>
            </a:br>
            <a:r>
              <a:rPr lang="nl-NL" baseline="0" dirty="0"/>
              <a:t>                                                -Muntgeld en briefgeld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3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08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59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Materiaal ter verduidelijking: brief- en muntgeld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34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Woordcluster: goedkoop en duur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6F24-325D-4796-B707-8E6112567E35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19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1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5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23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7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0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92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53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23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31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7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6F2F34E-C4A8-486C-8901-5EE2C101744B}" type="datetimeFigureOut">
              <a:rPr lang="nl-NL" smtClean="0"/>
              <a:pPr/>
              <a:t>22-11-2018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F167FAD-9EB9-411E-BA1C-9AA24BDDAB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4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actiesommen.n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mmenprinter.nl/" TargetMode="External"/><Relationship Id="rId4" Type="http://schemas.openxmlformats.org/officeDocument/2006/relationships/hyperlink" Target="http://www.citotrainer.nl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Presentatie ouderbijeenkomst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i="1" dirty="0"/>
              <a:t>Wat gaan wij de komende periode in de klas doen?</a:t>
            </a:r>
          </a:p>
          <a:p>
            <a:r>
              <a:rPr lang="nl-NL" sz="3200" i="1" dirty="0"/>
              <a:t>Hoe kunt u daar thuis op aan sluiten?</a:t>
            </a:r>
          </a:p>
        </p:txBody>
      </p:sp>
    </p:spTree>
    <p:extLst>
      <p:ext uri="{BB962C8B-B14F-4D97-AF65-F5344CB8AC3E}">
        <p14:creationId xmlns:p14="http://schemas.microsoft.com/office/powerpoint/2010/main" val="10001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96" y="670198"/>
            <a:ext cx="90868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euro krijg je terug?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10" y="1954168"/>
            <a:ext cx="9746153" cy="37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67" y="4002130"/>
            <a:ext cx="3770961" cy="249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8927">
            <a:off x="7658336" y="734010"/>
            <a:ext cx="3651688" cy="36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Sommen tot 100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Basisvoorwaarden om deze sommen uit te rekenen:</a:t>
            </a:r>
            <a:br>
              <a:rPr lang="nl-NL" b="1" u="sng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-sommen tot 10 zijn geautomatiseerd</a:t>
            </a:r>
            <a:br>
              <a:rPr lang="nl-NL" dirty="0"/>
            </a:br>
            <a:r>
              <a:rPr lang="nl-NL" dirty="0"/>
              <a:t>-sommen tot 20 zijn geautomatiseerd</a:t>
            </a:r>
            <a:br>
              <a:rPr lang="nl-NL" dirty="0"/>
            </a:br>
            <a:r>
              <a:rPr lang="nl-NL" dirty="0"/>
              <a:t>-getalbegrip tot 100 wordt beheerst</a:t>
            </a:r>
            <a:br>
              <a:rPr lang="nl-NL" dirty="0"/>
            </a:br>
            <a:r>
              <a:rPr lang="nl-NL" dirty="0"/>
              <a:t>-de kinderen kunnen werken met de kralenketting en zien wat er met de gekleurde kralen gebeurt wanneer ze een som stap voor stap uitrekenen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6344" y="801905"/>
            <a:ext cx="9257787" cy="25876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3106" y="3547734"/>
            <a:ext cx="2331398" cy="24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Sommen tot 100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707603"/>
            <a:ext cx="4248150" cy="4514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0482" y="3122885"/>
            <a:ext cx="4926870" cy="29153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277337" y="1287780"/>
            <a:ext cx="281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32 + 26 =</a:t>
            </a:r>
          </a:p>
        </p:txBody>
      </p:sp>
    </p:spTree>
    <p:extLst>
      <p:ext uri="{BB962C8B-B14F-4D97-AF65-F5344CB8AC3E}">
        <p14:creationId xmlns:p14="http://schemas.microsoft.com/office/powerpoint/2010/main" val="1339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93" y="1390814"/>
            <a:ext cx="10185974" cy="1336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993" y="4009367"/>
            <a:ext cx="10632463" cy="14455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8538" y="352096"/>
            <a:ext cx="9317421" cy="8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kunt u thuis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41679"/>
            <a:ext cx="9872871" cy="4254321"/>
          </a:xfrm>
        </p:spPr>
        <p:txBody>
          <a:bodyPr>
            <a:normAutofit lnSpcReduction="10000"/>
          </a:bodyPr>
          <a:lstStyle/>
          <a:p>
            <a:r>
              <a:rPr lang="nl-NL" b="1" u="sng" dirty="0"/>
              <a:t>Leg de lat niet te hoog</a:t>
            </a:r>
          </a:p>
          <a:p>
            <a:r>
              <a:rPr lang="nl-NL" dirty="0"/>
              <a:t>Reken- en taaltassen</a:t>
            </a:r>
          </a:p>
          <a:p>
            <a:r>
              <a:rPr lang="nl-NL" dirty="0"/>
              <a:t> Bezig zijn met rekenen moet plezierig zijn</a:t>
            </a:r>
          </a:p>
          <a:p>
            <a:r>
              <a:rPr lang="nl-NL" dirty="0"/>
              <a:t>Het is prettig voor een kind om iets te doen wat het kan, het zelfvertrouwen zal daardoor groeien</a:t>
            </a:r>
          </a:p>
          <a:p>
            <a:r>
              <a:rPr lang="nl-NL" dirty="0"/>
              <a:t>Sluit aan bij de belevingswereld, leeftijd en het niveau van uw kind</a:t>
            </a:r>
          </a:p>
          <a:p>
            <a:r>
              <a:rPr lang="nl-NL" dirty="0"/>
              <a:t> Zorg voor een ontspannen sfeer</a:t>
            </a:r>
          </a:p>
          <a:p>
            <a:r>
              <a:rPr lang="nl-NL" dirty="0"/>
              <a:t>Geef complimenten</a:t>
            </a:r>
          </a:p>
          <a:p>
            <a:r>
              <a:rPr lang="nl-NL" dirty="0"/>
              <a:t> Wees positief over rekenen</a:t>
            </a:r>
          </a:p>
          <a:p>
            <a:r>
              <a:rPr lang="nl-NL" dirty="0"/>
              <a:t>Muiswerk en </a:t>
            </a:r>
            <a:r>
              <a:rPr lang="nl-NL" dirty="0" err="1"/>
              <a:t>Gynzykids</a:t>
            </a:r>
            <a:r>
              <a:rPr lang="nl-NL" dirty="0"/>
              <a:t> sluiten aan bij de leerstof die wij aanbieden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896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 tijd aanwezig op school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inloop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start van de dag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begintaak!</a:t>
            </a:r>
          </a:p>
          <a:p>
            <a:r>
              <a:rPr lang="nl-NL" dirty="0"/>
              <a:t>betrokken bij de groep!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5992" y="1648317"/>
            <a:ext cx="1241535" cy="14206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599" y="3160360"/>
            <a:ext cx="1259928" cy="134912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474473">
            <a:off x="6461574" y="2570013"/>
            <a:ext cx="4454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i="1" dirty="0">
                <a:solidFill>
                  <a:srgbClr val="00B0F0"/>
                </a:solidFill>
              </a:rPr>
              <a:t>Wat fijn </a:t>
            </a:r>
          </a:p>
          <a:p>
            <a:pPr algn="ctr"/>
            <a:r>
              <a:rPr lang="nl-NL" sz="3600" i="1" dirty="0">
                <a:solidFill>
                  <a:srgbClr val="00B0F0"/>
                </a:solidFill>
              </a:rPr>
              <a:t>dat u zo betrokken</a:t>
            </a:r>
            <a:br>
              <a:rPr lang="nl-NL" sz="3600" i="1" dirty="0">
                <a:solidFill>
                  <a:srgbClr val="00B0F0"/>
                </a:solidFill>
              </a:rPr>
            </a:br>
            <a:r>
              <a:rPr lang="nl-NL" sz="3600" i="1" dirty="0">
                <a:solidFill>
                  <a:srgbClr val="00B0F0"/>
                </a:solidFill>
              </a:rPr>
              <a:t>bent!</a:t>
            </a:r>
          </a:p>
        </p:txBody>
      </p:sp>
    </p:spTree>
    <p:extLst>
      <p:ext uri="{BB962C8B-B14F-4D97-AF65-F5344CB8AC3E}">
        <p14:creationId xmlns:p14="http://schemas.microsoft.com/office/powerpoint/2010/main" val="1379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3117274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Handige sites: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3200" dirty="0" smtClean="0">
                <a:hlinkClick r:id="rId3"/>
              </a:rPr>
              <a:t>www.redactiesommen.nl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>
                <a:hlinkClick r:id="rId4"/>
              </a:rPr>
              <a:t>www.citotrainer.nl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oud.onlineklas.nl</a:t>
            </a:r>
            <a:br>
              <a:rPr lang="nl-NL" sz="3200" dirty="0" smtClean="0"/>
            </a:br>
            <a:r>
              <a:rPr lang="nl-NL" sz="3200" dirty="0" smtClean="0">
                <a:hlinkClick r:id="rId5"/>
              </a:rPr>
              <a:t>www.sommenprinter.nl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>Muiswerk!</a:t>
            </a:r>
            <a:br>
              <a:rPr lang="nl-NL" sz="3200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4214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Nog even 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l-NL" b="1" i="1" dirty="0"/>
              <a:t>Taal</a:t>
            </a:r>
            <a:r>
              <a:rPr lang="nl-NL" dirty="0"/>
              <a:t>:         het </a:t>
            </a:r>
            <a:r>
              <a:rPr lang="nl-NL" dirty="0" smtClean="0"/>
              <a:t>zelfstandig naamwoord                            Klinkers/medeklinkers</a:t>
            </a:r>
            <a:endParaRPr lang="nl-NL" dirty="0"/>
          </a:p>
          <a:p>
            <a:pPr>
              <a:buNone/>
            </a:pPr>
            <a:r>
              <a:rPr lang="nl-NL" dirty="0"/>
              <a:t>                                </a:t>
            </a:r>
            <a:r>
              <a:rPr lang="nl-NL" dirty="0" smtClean="0"/>
              <a:t>het bijvoeglijk naamwoord 	</a:t>
            </a:r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r>
              <a:rPr lang="nl-NL" b="1" i="1" dirty="0" smtClean="0"/>
              <a:t> Lezen : </a:t>
            </a:r>
            <a:r>
              <a:rPr lang="nl-NL" b="1" i="1" dirty="0" smtClean="0"/>
              <a:t>elke </a:t>
            </a:r>
            <a:r>
              <a:rPr lang="nl-NL" b="1" i="1" dirty="0" smtClean="0"/>
              <a:t>dag minimaal </a:t>
            </a:r>
            <a:r>
              <a:rPr lang="nl-NL" b="1" i="1" dirty="0" smtClean="0"/>
              <a:t>15 </a:t>
            </a:r>
            <a:r>
              <a:rPr lang="nl-NL" b="1" i="1" dirty="0" smtClean="0"/>
              <a:t>minuten!</a:t>
            </a:r>
            <a:endParaRPr lang="nl-NL" b="1" i="1" dirty="0" smtClean="0"/>
          </a:p>
          <a:p>
            <a:pPr>
              <a:buFont typeface="Wingdings" pitchFamily="2" charset="2"/>
              <a:buChar char="q"/>
            </a:pPr>
            <a:endParaRPr lang="nl-NL" b="1" i="1" dirty="0"/>
          </a:p>
          <a:p>
            <a:pPr>
              <a:buFont typeface="Wingdings" pitchFamily="2" charset="2"/>
              <a:buChar char="q"/>
            </a:pPr>
            <a:r>
              <a:rPr lang="nl-NL" b="1" i="1" dirty="0"/>
              <a:t>Spelling</a:t>
            </a:r>
            <a:r>
              <a:rPr lang="nl-NL" dirty="0"/>
              <a:t>:            </a:t>
            </a:r>
            <a:r>
              <a:rPr lang="nl-NL" sz="2800" dirty="0"/>
              <a:t>ei/ij                                            </a:t>
            </a:r>
            <a:r>
              <a:rPr lang="nl-NL" sz="2800" dirty="0" err="1" smtClean="0"/>
              <a:t>ng</a:t>
            </a:r>
            <a:r>
              <a:rPr lang="nl-NL" sz="2800" dirty="0" smtClean="0"/>
              <a:t>/</a:t>
            </a:r>
            <a:r>
              <a:rPr lang="nl-NL" sz="2800" dirty="0" err="1" smtClean="0"/>
              <a:t>nk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       			beer/boor/deur</a:t>
            </a:r>
            <a:endParaRPr lang="nl-NL" sz="2800" dirty="0"/>
          </a:p>
          <a:p>
            <a:pPr>
              <a:buNone/>
            </a:pPr>
            <a:r>
              <a:rPr lang="nl-NL" sz="2800" b="1" dirty="0"/>
              <a:t>                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4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59" y="540327"/>
            <a:ext cx="6220738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75165" y="3047999"/>
            <a:ext cx="793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Bedankt voor uw aandacht!</a:t>
            </a:r>
            <a:endParaRPr lang="nl-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41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van de ouderpresentatie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q"/>
            </a:pPr>
            <a:r>
              <a:rPr lang="nl-NL" dirty="0"/>
              <a:t> Samenwerken aan de ontwikkeling van uw kind </a:t>
            </a:r>
          </a:p>
          <a:p>
            <a:pPr marL="0" indent="0">
              <a:buFont typeface="Wingdings" pitchFamily="2" charset="2"/>
              <a:buChar char="q"/>
            </a:pPr>
            <a:r>
              <a:rPr lang="nl-NL" dirty="0"/>
              <a:t> Wat zijn de komende periode de leerdoelen in de klas?</a:t>
            </a:r>
          </a:p>
          <a:p>
            <a:pPr marL="0" indent="0">
              <a:buFont typeface="Wingdings" pitchFamily="2" charset="2"/>
              <a:buChar char="q"/>
            </a:pPr>
            <a:r>
              <a:rPr lang="nl-NL" dirty="0"/>
              <a:t> Hoe kunt u onze lesdoelen in de dagelijkse thuissituatie toepassen?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Font typeface="Wingdings" pitchFamily="2" charset="2"/>
              <a:buChar char="q"/>
            </a:pPr>
            <a:r>
              <a:rPr lang="nl-NL" dirty="0"/>
              <a:t> Een didactisch doel en pedagogisch doel</a:t>
            </a:r>
          </a:p>
        </p:txBody>
      </p:sp>
    </p:spTree>
    <p:extLst>
      <p:ext uri="{BB962C8B-B14F-4D97-AF65-F5344CB8AC3E}">
        <p14:creationId xmlns:p14="http://schemas.microsoft.com/office/powerpoint/2010/main" val="10863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Leerlijn groep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2040" y="1920240"/>
            <a:ext cx="9872871" cy="533400"/>
          </a:xfrm>
        </p:spPr>
        <p:txBody>
          <a:bodyPr>
            <a:normAutofit/>
          </a:bodyPr>
          <a:lstStyle/>
          <a:p>
            <a:r>
              <a:rPr lang="nl-NL" dirty="0"/>
              <a:t>Getalbegrip – getallen tot 100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98120" y="2514600"/>
            <a:ext cx="515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Bewerkingen tot 10 en 20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12520" y="3093720"/>
            <a:ext cx="9037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Bewerkingen tot 100 – met de getallenlijn/sommentaal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97280" y="3642360"/>
            <a:ext cx="4206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Tafels – van 0 t/m 5 en 10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97280" y="4221480"/>
            <a:ext cx="672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Klokkijken – analoog en digitaal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12520" y="4800600"/>
            <a:ext cx="710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Vermenigvuldigen/delen – contextsommen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12520" y="5303520"/>
            <a:ext cx="986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Meten – met de liniaal, wegen met de weegschaal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97280" y="5791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200" dirty="0">
                <a:solidFill>
                  <a:schemeClr val="accent1"/>
                </a:solidFill>
              </a:rPr>
              <a:t> </a:t>
            </a:r>
            <a:r>
              <a:rPr lang="nl-NL" sz="2200" dirty="0" err="1">
                <a:solidFill>
                  <a:schemeClr val="accent1"/>
                </a:solidFill>
              </a:rPr>
              <a:t>Geldrekenen</a:t>
            </a:r>
            <a:r>
              <a:rPr lang="nl-NL" sz="2200" dirty="0">
                <a:solidFill>
                  <a:schemeClr val="accent1"/>
                </a:solidFill>
              </a:rPr>
              <a:t> – munt- en briefgeld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47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517" y="701040"/>
            <a:ext cx="9875520" cy="1356360"/>
          </a:xfrm>
        </p:spPr>
        <p:txBody>
          <a:bodyPr>
            <a:normAutofit/>
          </a:bodyPr>
          <a:lstStyle/>
          <a:p>
            <a:r>
              <a:rPr lang="nl-NL" sz="3600" b="1" dirty="0"/>
              <a:t>De doelen die wij vandaag behandelen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Klokkijken</a:t>
            </a:r>
          </a:p>
          <a:p>
            <a:r>
              <a:rPr lang="nl-NL" sz="2800" dirty="0" err="1"/>
              <a:t>Geldrekenen</a:t>
            </a:r>
            <a:endParaRPr lang="nl-NL" sz="2800" dirty="0"/>
          </a:p>
          <a:p>
            <a:r>
              <a:rPr lang="nl-NL" sz="2800" dirty="0"/>
              <a:t>Sommen tot 100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7540">
            <a:off x="8683842" y="504660"/>
            <a:ext cx="3064527" cy="22858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927" y="3960101"/>
            <a:ext cx="4420223" cy="25195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75570">
            <a:off x="1273837" y="4735764"/>
            <a:ext cx="5321811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Klokkijken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Analoog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Hele uren</a:t>
            </a:r>
            <a:br>
              <a:rPr lang="nl-NL" dirty="0"/>
            </a:br>
            <a:r>
              <a:rPr lang="nl-NL" dirty="0"/>
              <a:t>Halve uren</a:t>
            </a:r>
            <a:br>
              <a:rPr lang="nl-NL" dirty="0"/>
            </a:br>
            <a:r>
              <a:rPr lang="nl-NL" dirty="0"/>
              <a:t>Kwartieren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u="sng" dirty="0"/>
              <a:t>Digitaal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Hele uren</a:t>
            </a:r>
            <a:br>
              <a:rPr lang="nl-NL" dirty="0"/>
            </a:br>
            <a:r>
              <a:rPr lang="nl-NL" dirty="0"/>
              <a:t>Halve uren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925" y="1965960"/>
            <a:ext cx="6465548" cy="15166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3843" y="3883014"/>
            <a:ext cx="7231712" cy="19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0" r="11075"/>
          <a:stretch/>
        </p:blipFill>
        <p:spPr bwMode="auto">
          <a:xfrm>
            <a:off x="1450428" y="488731"/>
            <a:ext cx="7548119" cy="5654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000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Geldrekenen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3752" y="1636493"/>
            <a:ext cx="7620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198" y="578069"/>
            <a:ext cx="9432871" cy="57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463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A8C8496E7834FB48C50CBBC94779E" ma:contentTypeVersion="8" ma:contentTypeDescription="Een nieuw document maken." ma:contentTypeScope="" ma:versionID="4cd514265977c66c01344507e21f095c">
  <xsd:schema xmlns:xsd="http://www.w3.org/2001/XMLSchema" xmlns:xs="http://www.w3.org/2001/XMLSchema" xmlns:p="http://schemas.microsoft.com/office/2006/metadata/properties" xmlns:ns2="8c20dca6-20da-46f7-804a-d03d36091219" xmlns:ns3="df456102-7c54-4b7e-99bd-417e92f07b36" targetNamespace="http://schemas.microsoft.com/office/2006/metadata/properties" ma:root="true" ma:fieldsID="f75df766129acf1f3a3aa444b952a1f1" ns2:_="" ns3:_="">
    <xsd:import namespace="8c20dca6-20da-46f7-804a-d03d36091219"/>
    <xsd:import namespace="df456102-7c54-4b7e-99bd-417e92f07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0dca6-20da-46f7-804a-d03d36091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56102-7c54-4b7e-99bd-417e92f07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CD33C0-FED5-4EC7-8E57-CD403321C9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B43CE5-9E26-436F-B7F0-43B0AEC79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0826E-321F-405D-B139-858686E15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0dca6-20da-46f7-804a-d03d36091219"/>
    <ds:schemaRef ds:uri="df456102-7c54-4b7e-99bd-417e92f07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957</TotalTime>
  <Words>331</Words>
  <Application>Microsoft Office PowerPoint</Application>
  <PresentationFormat>Breedbeeld</PresentationFormat>
  <Paragraphs>85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Basis</vt:lpstr>
      <vt:lpstr>Presentatie ouderbijeenkomst</vt:lpstr>
      <vt:lpstr>PowerPoint-presentatie</vt:lpstr>
      <vt:lpstr>Doel van de ouderpresentatie</vt:lpstr>
      <vt:lpstr>Leerlijn groep 4</vt:lpstr>
      <vt:lpstr>De doelen die wij vandaag behandelen</vt:lpstr>
      <vt:lpstr>Klokkijken</vt:lpstr>
      <vt:lpstr>PowerPoint-presentatie</vt:lpstr>
      <vt:lpstr>Geldrekenen</vt:lpstr>
      <vt:lpstr>PowerPoint-presentatie</vt:lpstr>
      <vt:lpstr>PowerPoint-presentatie</vt:lpstr>
      <vt:lpstr>Hoeveel euro krijg je terug?</vt:lpstr>
      <vt:lpstr>Sommen tot 100</vt:lpstr>
      <vt:lpstr>PowerPoint-presentatie</vt:lpstr>
      <vt:lpstr>Sommen tot 100</vt:lpstr>
      <vt:lpstr>PowerPoint-presentatie</vt:lpstr>
      <vt:lpstr>Wat kunt u thuis doen?</vt:lpstr>
      <vt:lpstr>Op tijd aanwezig op school</vt:lpstr>
      <vt:lpstr>    Handige sites:  www.redactiesommen.nl www.citotrainer.nl oud.onlineklas.nl www.sommenprinter.nl  Muiswerk!   </vt:lpstr>
      <vt:lpstr>Nog even kort</vt:lpstr>
      <vt:lpstr>PowerPoint-presentatie</vt:lpstr>
    </vt:vector>
  </TitlesOfParts>
  <Company>Deklas.nu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ouderbijeenkomst doelen M3</dc:title>
  <dc:creator>Jojanneke Trommel</dc:creator>
  <cp:lastModifiedBy>Maike van Peperstraten</cp:lastModifiedBy>
  <cp:revision>106</cp:revision>
  <dcterms:created xsi:type="dcterms:W3CDTF">2015-11-13T12:50:04Z</dcterms:created>
  <dcterms:modified xsi:type="dcterms:W3CDTF">2018-11-22T09:34:23Z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0x010100A88A8C8496E7834FB48C50CBBC94779E</vt:lpwstr>
  </property>
</Properties>
</file>